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3" r:id="rId2"/>
    <p:sldId id="291" r:id="rId3"/>
    <p:sldId id="285" r:id="rId4"/>
    <p:sldId id="261" r:id="rId5"/>
    <p:sldId id="286" r:id="rId6"/>
    <p:sldId id="287" r:id="rId7"/>
    <p:sldId id="263" r:id="rId8"/>
    <p:sldId id="264" r:id="rId9"/>
    <p:sldId id="288" r:id="rId10"/>
    <p:sldId id="289" r:id="rId11"/>
    <p:sldId id="284" r:id="rId1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6433" autoAdjust="0"/>
  </p:normalViewPr>
  <p:slideViewPr>
    <p:cSldViewPr>
      <p:cViewPr varScale="1">
        <p:scale>
          <a:sx n="109" d="100"/>
          <a:sy n="109" d="100"/>
        </p:scale>
        <p:origin x="-15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396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5" y="1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8A27BBF9-9755-423E-B640-01BDFFC3296B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286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5" y="9371286"/>
            <a:ext cx="2918830" cy="493315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FB8DF026-47ED-4362-8882-44A76FB0C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8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ECCF5-83F2-4F1C-A089-E6171D74C294}" type="datetimeFigureOut">
              <a:rPr lang="en-US" smtClean="0"/>
              <a:t>4/15/2016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367EB-320C-4E7E-959B-B44862C6CA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46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82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14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28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10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02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504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21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25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2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395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367EB-320C-4E7E-959B-B44862C6CA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30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 userDrawn="1"/>
        </p:nvSpPr>
        <p:spPr bwMode="auto">
          <a:xfrm>
            <a:off x="152400" y="1752600"/>
            <a:ext cx="89916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>
                    <a:alpha val="50000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362200"/>
            <a:ext cx="77724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5683139-A247-44BE-B9EC-82B0B8F7442A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5128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5129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1524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pic>
        <p:nvPicPr>
          <p:cNvPr id="5142" name="Picture 2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455613" y="455613"/>
            <a:ext cx="3005137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77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4FB4A-62DE-4237-9206-3AB223A303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794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E82C1-1D9B-42ED-A6E8-0F2633083A4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739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C47F8-C9E9-4028-9871-2E46059DB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985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34E95-C3EE-4EFF-A973-C8BDC712E69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74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CA2A0-C2C1-48F8-A91C-EE1D6FA0C29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68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7C7E5-6B48-4267-B643-16D85B9E90A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445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CF268-D986-4ACC-A3B0-BE1D7519BB6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775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C1BEC2-B476-4432-96A9-EAD9C946A90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0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1A159-FD83-4D4D-BECA-CB9F18F3BDB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419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ABFDB-66CD-409E-A51B-752649827AC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3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5AAAE36-5D4A-4A68-8DC5-BF769FB5C8D6}" type="slidenum">
              <a:rPr lang="en-US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1066800"/>
            <a:ext cx="9144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219200"/>
            <a:ext cx="1524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2A6C"/>
              </a:solidFill>
              <a:latin typeface="Times"/>
            </a:endParaRPr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227013" y="228600"/>
            <a:ext cx="24225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94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microsoft.com/office/2007/relationships/hdphoto" Target="../media/hdphoto3.wdp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3623"/>
            <a:ext cx="2286000" cy="149087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323528" y="1340768"/>
            <a:ext cx="8564328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4400" b="1" dirty="0" smtClean="0"/>
              <a:t>USAID – Š</a:t>
            </a:r>
            <a:r>
              <a:rPr lang="bs-Latn-BA" sz="4400" b="1" dirty="0" smtClean="0"/>
              <a:t>vedska</a:t>
            </a:r>
            <a:endParaRPr lang="en-US" sz="4400" b="1" dirty="0" smtClean="0"/>
          </a:p>
          <a:p>
            <a:pPr marL="0" indent="0" algn="ctr">
              <a:spcBef>
                <a:spcPts val="600"/>
              </a:spcBef>
              <a:spcAft>
                <a:spcPts val="0"/>
              </a:spcAft>
              <a:buNone/>
            </a:pPr>
            <a:r>
              <a:rPr lang="bs-Latn-BA" sz="4400" b="1" dirty="0" smtClean="0"/>
              <a:t>Projekt razvitka </a:t>
            </a:r>
            <a:r>
              <a:rPr lang="bs-Latn-BA" sz="4400" b="1" dirty="0"/>
              <a:t>tržišne poljoprivrede II </a:t>
            </a:r>
            <a:r>
              <a:rPr lang="bs-Latn-BA" sz="4400" b="1" dirty="0" smtClean="0"/>
              <a:t>(FARMA II) </a:t>
            </a:r>
            <a:endParaRPr lang="en-US" sz="4400" b="1" dirty="0" smtClean="0"/>
          </a:p>
          <a:p>
            <a:pPr marL="0" indent="0" algn="ctr">
              <a:buNone/>
            </a:pPr>
            <a:endParaRPr lang="en-US" sz="3600" b="1" dirty="0" smtClean="0"/>
          </a:p>
        </p:txBody>
      </p:sp>
      <p:sp>
        <p:nvSpPr>
          <p:cNvPr id="8" name="Subtitle 2"/>
          <p:cNvSpPr txBox="1">
            <a:spLocks/>
          </p:cNvSpPr>
          <p:nvPr/>
        </p:nvSpPr>
        <p:spPr bwMode="auto">
          <a:xfrm>
            <a:off x="327559" y="4005064"/>
            <a:ext cx="842856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Aft>
                <a:spcPts val="600"/>
              </a:spcAft>
              <a:buFont typeface="Arial" charset="0"/>
              <a:buNone/>
              <a:defRPr/>
            </a:pPr>
            <a:r>
              <a:rPr lang="bs-Latn-BA" sz="3200" b="1" dirty="0" smtClean="0">
                <a:solidFill>
                  <a:srgbClr val="0066FF"/>
                </a:solidFill>
              </a:rPr>
              <a:t>Predstavljanje </a:t>
            </a:r>
          </a:p>
          <a:p>
            <a:pPr algn="ctr">
              <a:spcAft>
                <a:spcPts val="600"/>
              </a:spcAft>
              <a:buFont typeface="Arial" charset="0"/>
              <a:buNone/>
              <a:defRPr/>
            </a:pPr>
            <a:r>
              <a:rPr lang="bs-Latn-BA" sz="3200" b="1" dirty="0" smtClean="0">
                <a:solidFill>
                  <a:srgbClr val="0066FF"/>
                </a:solidFill>
              </a:rPr>
              <a:t>Projekta FARMA II</a:t>
            </a:r>
            <a:endParaRPr lang="en-US" sz="3200" b="1" dirty="0" smtClean="0">
              <a:solidFill>
                <a:srgbClr val="0066FF"/>
              </a:solidFill>
            </a:endParaRPr>
          </a:p>
          <a:p>
            <a:pPr algn="ctr">
              <a:spcBef>
                <a:spcPct val="20000"/>
              </a:spcBef>
              <a:spcAft>
                <a:spcPts val="2400"/>
              </a:spcAft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0066FF"/>
                </a:solidFill>
                <a:latin typeface="+mn-lt"/>
              </a:rPr>
              <a:t>Sarajevo, </a:t>
            </a:r>
            <a:r>
              <a:rPr lang="bs-Latn-BA" sz="2400" b="1" dirty="0" smtClean="0">
                <a:solidFill>
                  <a:srgbClr val="0066FF"/>
                </a:solidFill>
                <a:latin typeface="+mn-lt"/>
              </a:rPr>
              <a:t>14. </a:t>
            </a:r>
            <a:r>
              <a:rPr lang="bs-Latn-BA" sz="2400" b="1" dirty="0" smtClean="0">
                <a:solidFill>
                  <a:srgbClr val="0066FF"/>
                </a:solidFill>
              </a:rPr>
              <a:t>travanj</a:t>
            </a:r>
            <a:r>
              <a:rPr lang="bs-Latn-BA" sz="2400" b="1" dirty="0" smtClean="0">
                <a:solidFill>
                  <a:srgbClr val="0066FF"/>
                </a:solidFill>
                <a:latin typeface="+mn-lt"/>
              </a:rPr>
              <a:t> </a:t>
            </a:r>
            <a:r>
              <a:rPr lang="en-US" sz="2400" b="1" dirty="0" smtClean="0">
                <a:solidFill>
                  <a:srgbClr val="0066FF"/>
                </a:solidFill>
                <a:latin typeface="+mn-lt"/>
              </a:rPr>
              <a:t>2016</a:t>
            </a:r>
            <a:r>
              <a:rPr lang="bs-Latn-BA" sz="2400" b="1" dirty="0" smtClean="0">
                <a:solidFill>
                  <a:srgbClr val="0066FF"/>
                </a:solidFill>
                <a:latin typeface="+mn-lt"/>
              </a:rPr>
              <a:t>. godine</a:t>
            </a:r>
            <a:endParaRPr lang="en-US" sz="2400" b="1" dirty="0" smtClean="0">
              <a:solidFill>
                <a:srgbClr val="0066FF"/>
              </a:solidFill>
              <a:latin typeface="+mn-lt"/>
            </a:endParaRPr>
          </a:p>
          <a:p>
            <a:pPr algn="ctr">
              <a:spcBef>
                <a:spcPct val="20000"/>
              </a:spcBef>
              <a:spcAft>
                <a:spcPts val="1200"/>
              </a:spcAft>
              <a:buFont typeface="Arial" charset="0"/>
              <a:buNone/>
              <a:defRPr/>
            </a:pPr>
            <a:r>
              <a:rPr lang="en-US" sz="2400" b="1" i="1" dirty="0" smtClean="0"/>
              <a:t>James Herne, </a:t>
            </a:r>
            <a:r>
              <a:rPr lang="bs-Latn-BA" sz="2400" b="1" i="1" dirty="0" smtClean="0"/>
              <a:t>direktor Projekta FARMA II </a:t>
            </a:r>
            <a:endParaRPr lang="ro-RO" sz="2400" b="1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7991"/>
          <a:stretch/>
        </p:blipFill>
        <p:spPr bwMode="auto">
          <a:xfrm>
            <a:off x="6876256" y="4073623"/>
            <a:ext cx="2286000" cy="149087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 smtClean="0"/>
              <a:t>FARMA</a:t>
            </a:r>
            <a:r>
              <a:rPr lang="en-US" sz="3200" b="1" dirty="0" smtClean="0"/>
              <a:t> II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69166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21196" y="1556792"/>
            <a:ext cx="8722804" cy="792088"/>
          </a:xfrm>
        </p:spPr>
        <p:txBody>
          <a:bodyPr/>
          <a:lstStyle/>
          <a:p>
            <a:pPr eaLnBrk="1" hangingPunct="1">
              <a:defRPr/>
            </a:pPr>
            <a:r>
              <a:rPr lang="bs-Latn-BA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Uredi i kontakti Projekta </a:t>
            </a:r>
            <a:r>
              <a:rPr lang="en-US" sz="4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9552" y="2348880"/>
            <a:ext cx="8136904" cy="396044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000" i="1" dirty="0" smtClean="0"/>
              <a:t>Sarajevo:	Fra An</a:t>
            </a:r>
            <a:r>
              <a:rPr lang="bs-Latn-BA" sz="2000" i="1" dirty="0" smtClean="0"/>
              <a:t>đ</a:t>
            </a:r>
            <a:r>
              <a:rPr lang="en-US" sz="2000" i="1" dirty="0" err="1" smtClean="0"/>
              <a:t>ela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Zivzdovi</a:t>
            </a:r>
            <a:r>
              <a:rPr lang="bs-Latn-BA" sz="2000" i="1" dirty="0" smtClean="0"/>
              <a:t>ć</a:t>
            </a:r>
            <a:r>
              <a:rPr lang="en-US" sz="2000" i="1" dirty="0" smtClean="0"/>
              <a:t>a 1, B/18 (UNITIC)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000" i="1" dirty="0" smtClean="0"/>
              <a:t>		Tel: 033-295-315;  Fax: 033-295-319</a:t>
            </a:r>
          </a:p>
          <a:p>
            <a:pPr lvl="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000" i="1" dirty="0" smtClean="0"/>
              <a:t>Tuzla:	</a:t>
            </a:r>
            <a:r>
              <a:rPr lang="en-US" sz="2000" i="1" dirty="0" err="1" smtClean="0"/>
              <a:t>Ul</a:t>
            </a:r>
            <a:r>
              <a:rPr lang="en-US" sz="2000" i="1" dirty="0" smtClean="0"/>
              <a:t>. </a:t>
            </a:r>
            <a:r>
              <a:rPr lang="en-US" sz="2000" i="1" dirty="0" err="1" smtClean="0"/>
              <a:t>Maršala</a:t>
            </a:r>
            <a:r>
              <a:rPr lang="en-US" sz="2000" i="1" dirty="0" smtClean="0"/>
              <a:t> </a:t>
            </a:r>
            <a:r>
              <a:rPr lang="en-US" sz="2000" i="1" dirty="0" err="1"/>
              <a:t>Tita</a:t>
            </a:r>
            <a:r>
              <a:rPr lang="en-US" sz="2000" i="1" dirty="0"/>
              <a:t> </a:t>
            </a:r>
            <a:r>
              <a:rPr lang="en-US" sz="2000" i="1" dirty="0" smtClean="0"/>
              <a:t>34A</a:t>
            </a:r>
            <a:r>
              <a:rPr lang="en-US" sz="2000" i="1" dirty="0"/>
              <a:t>, </a:t>
            </a:r>
            <a:r>
              <a:rPr lang="en-US" sz="2000" i="1" dirty="0" smtClean="0"/>
              <a:t>3</a:t>
            </a:r>
            <a:r>
              <a:rPr lang="bs-Latn-BA" sz="2000" i="1" dirty="0" smtClean="0"/>
              <a:t>. sprat</a:t>
            </a:r>
            <a:endParaRPr lang="en-US" sz="2000" dirty="0" smtClean="0"/>
          </a:p>
          <a:p>
            <a:pPr marL="0" lvl="0" indent="0">
              <a:lnSpc>
                <a:spcPct val="130000"/>
              </a:lnSpc>
              <a:buNone/>
            </a:pP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i="1" dirty="0" smtClean="0"/>
              <a:t>Tel</a:t>
            </a:r>
            <a:r>
              <a:rPr lang="en-US" sz="2000" i="1" dirty="0"/>
              <a:t>: </a:t>
            </a:r>
            <a:r>
              <a:rPr lang="en-US" sz="2000" i="1" dirty="0" smtClean="0"/>
              <a:t>035-265-111;  Fax: 036-265-112</a:t>
            </a:r>
            <a:endParaRPr lang="en-US" sz="2000" i="1" dirty="0"/>
          </a:p>
          <a:p>
            <a:pPr lvl="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000" i="1" dirty="0" smtClean="0"/>
              <a:t>Banja Luka:	</a:t>
            </a:r>
            <a:r>
              <a:rPr lang="en-US" sz="2000" i="1" dirty="0" err="1" smtClean="0"/>
              <a:t>Kraji</a:t>
            </a:r>
            <a:r>
              <a:rPr lang="bs-Latn-BA" sz="2000" i="1" dirty="0" smtClean="0"/>
              <a:t>š</a:t>
            </a:r>
            <a:r>
              <a:rPr lang="en-US" sz="2000" i="1" dirty="0" err="1" smtClean="0"/>
              <a:t>kog</a:t>
            </a:r>
            <a:r>
              <a:rPr lang="en-US" sz="2000" i="1" dirty="0" smtClean="0"/>
              <a:t> </a:t>
            </a:r>
            <a:r>
              <a:rPr lang="en-US" sz="2000" i="1" dirty="0" err="1"/>
              <a:t>Korpusa</a:t>
            </a:r>
            <a:r>
              <a:rPr lang="en-US" sz="2000" i="1" dirty="0"/>
              <a:t> bb, </a:t>
            </a:r>
            <a:r>
              <a:rPr lang="en-US" sz="2000" i="1" dirty="0" smtClean="0"/>
              <a:t>2</a:t>
            </a:r>
            <a:r>
              <a:rPr lang="bs-Latn-BA" sz="2000" i="1" dirty="0" smtClean="0"/>
              <a:t>. sprat</a:t>
            </a:r>
            <a:endParaRPr lang="en-US" sz="2000" i="1" dirty="0" smtClean="0"/>
          </a:p>
          <a:p>
            <a:pPr marL="0" lvl="0" indent="0">
              <a:lnSpc>
                <a:spcPct val="130000"/>
              </a:lnSpc>
              <a:buNone/>
            </a:pPr>
            <a:r>
              <a:rPr lang="en-US" sz="2000" i="1" dirty="0"/>
              <a:t>	</a:t>
            </a:r>
            <a:r>
              <a:rPr lang="en-US" sz="2000" i="1" dirty="0" smtClean="0"/>
              <a:t>	Tel</a:t>
            </a:r>
            <a:r>
              <a:rPr lang="en-US" sz="2000" i="1" dirty="0"/>
              <a:t>: </a:t>
            </a:r>
            <a:r>
              <a:rPr lang="en-US" sz="2000" i="1" dirty="0" smtClean="0"/>
              <a:t>051-928-375;  Fax: 051-928-462</a:t>
            </a:r>
          </a:p>
          <a:p>
            <a:pPr lvl="0">
              <a:lnSpc>
                <a:spcPct val="13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2000" i="1" dirty="0" smtClean="0"/>
              <a:t>Mostar:	</a:t>
            </a:r>
            <a:r>
              <a:rPr lang="bs-Latn-BA" sz="2000" i="1" dirty="0" smtClean="0"/>
              <a:t>Lokacija ureda tek treba biti utvrđena</a:t>
            </a:r>
            <a:r>
              <a:rPr lang="en-US" sz="2000" i="1" dirty="0" smtClean="0"/>
              <a:t>....</a:t>
            </a:r>
            <a:endParaRPr lang="en-US" sz="2000" i="1" dirty="0"/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en-US" sz="2000" i="1" dirty="0" smtClean="0"/>
              <a:t>Web site:	www.farmabih.ba</a:t>
            </a:r>
          </a:p>
          <a:p>
            <a:pPr marL="114300" indent="-457200"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endParaRPr lang="en-US" sz="20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88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15616" y="1556792"/>
            <a:ext cx="8229600" cy="4104456"/>
          </a:xfrm>
        </p:spPr>
        <p:txBody>
          <a:bodyPr/>
          <a:lstStyle/>
          <a:p>
            <a:pPr marL="0" indent="0" algn="ctr">
              <a:buNone/>
            </a:pPr>
            <a:r>
              <a:rPr lang="bs-Latn-BA" sz="3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Hvala na pažnji </a:t>
            </a:r>
            <a:r>
              <a:rPr lang="en-US" sz="3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marL="0" indent="0" algn="ctr">
              <a:buNone/>
            </a:pP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lnSpc>
                <a:spcPct val="125000"/>
              </a:lnSpc>
              <a:buNone/>
            </a:pPr>
            <a:r>
              <a:rPr lang="bs-Latn-BA" sz="2700" i="1" dirty="0" smtClean="0"/>
              <a:t>Projekat </a:t>
            </a:r>
            <a:r>
              <a:rPr lang="en-US" sz="2700" i="1" dirty="0" err="1" smtClean="0"/>
              <a:t>FARMA</a:t>
            </a:r>
            <a:r>
              <a:rPr lang="en-US" sz="2700" i="1" dirty="0" smtClean="0"/>
              <a:t> II </a:t>
            </a:r>
            <a:r>
              <a:rPr lang="bs-Latn-BA" sz="2700" i="1" dirty="0" smtClean="0"/>
              <a:t>zalaže se za osnaživanje poljoprivrednika, poslovnih subjekata, žena i mladih u BiH i zajedničku izgradnju konkurentnog sektora poljoprivrednog preduzetništva u Bosni i Hercegovini koji je spreman odgovoriti na izazove pristupanja Europskoj uniji</a:t>
            </a:r>
            <a:r>
              <a:rPr lang="en-US" sz="2700" i="1" dirty="0" smtClean="0"/>
              <a:t>.</a:t>
            </a:r>
          </a:p>
          <a:p>
            <a:pPr marL="0" indent="0" algn="ctr">
              <a:buNone/>
            </a:pPr>
            <a:endParaRPr lang="en-US" sz="2700" b="1" dirty="0"/>
          </a:p>
          <a:p>
            <a:pPr marL="0" indent="0" algn="ctr">
              <a:buNone/>
            </a:pPr>
            <a:r>
              <a:rPr lang="en-US" sz="2700" b="1" dirty="0" smtClean="0">
                <a:solidFill>
                  <a:srgbClr val="002A6C"/>
                </a:solidFill>
              </a:rPr>
              <a:t>- </a:t>
            </a:r>
            <a:r>
              <a:rPr lang="en-US" sz="2700" b="1" dirty="0" err="1" smtClean="0">
                <a:solidFill>
                  <a:srgbClr val="002A6C"/>
                </a:solidFill>
              </a:rPr>
              <a:t>Hvala</a:t>
            </a:r>
            <a:r>
              <a:rPr lang="en-US" sz="2700" b="1" dirty="0" smtClean="0">
                <a:solidFill>
                  <a:srgbClr val="002A6C"/>
                </a:solidFill>
              </a:rPr>
              <a:t> - Thank you -</a:t>
            </a:r>
            <a:endParaRPr lang="en-US" sz="2700" b="1" dirty="0">
              <a:solidFill>
                <a:srgbClr val="002A6C"/>
              </a:solidFill>
            </a:endParaRPr>
          </a:p>
          <a:p>
            <a:pPr marL="0" indent="0" algn="ctr">
              <a:buNone/>
            </a:pPr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97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  <p:sp>
        <p:nvSpPr>
          <p:cNvPr id="2" name="Rectangle 1"/>
          <p:cNvSpPr/>
          <p:nvPr/>
        </p:nvSpPr>
        <p:spPr>
          <a:xfrm>
            <a:off x="467544" y="1601789"/>
            <a:ext cx="842493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Sredstva Projekta FARMA II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16,3 mil </a:t>
            </a:r>
            <a:r>
              <a:rPr lang="bs-Latn-B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USD</a:t>
            </a:r>
            <a:endParaRPr 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JE 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zajednički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financiran</a:t>
            </a:r>
            <a:r>
              <a:rPr lang="bs-Latn-BA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strane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USAID-a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Vlade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Kraljevine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Švedske</a:t>
            </a:r>
            <a:endParaRPr 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 II Fond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malih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grantova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3,5 mil USD</a:t>
            </a:r>
          </a:p>
          <a:p>
            <a:endParaRPr lang="en-US" sz="24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Vremenski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okvir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Projekta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5.</a:t>
            </a:r>
            <a:r>
              <a:rPr lang="bs-Latn-B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siječanj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2016</a:t>
            </a:r>
            <a:r>
              <a:rPr lang="bs-Latn-B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 4 </a:t>
            </a:r>
            <a:r>
              <a:rPr lang="bs-Latn-B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siječanj 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  <a:r>
              <a:rPr lang="bs-Latn-B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676366" y="5787377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87897" y="6317940"/>
            <a:ext cx="7272807" cy="108012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32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412775"/>
            <a:ext cx="8466660" cy="792088"/>
          </a:xfrm>
        </p:spPr>
        <p:txBody>
          <a:bodyPr/>
          <a:lstStyle/>
          <a:p>
            <a:pPr algn="ctr" eaLnBrk="1" hangingPunct="1">
              <a:defRPr/>
            </a:pPr>
            <a:r>
              <a:rPr lang="bs-Latn-B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Cilj Projekta </a:t>
            </a:r>
            <a:r>
              <a:rPr lang="en-US" sz="40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</a:t>
            </a:r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2230673"/>
            <a:ext cx="8424436" cy="3600400"/>
          </a:xfrm>
        </p:spPr>
        <p:txBody>
          <a:bodyPr/>
          <a:lstStyle/>
          <a:p>
            <a:pPr marL="0" algn="ctr" eaLnBrk="1" hangingPunct="1">
              <a:lnSpc>
                <a:spcPct val="130000"/>
              </a:lnSpc>
              <a:buFont typeface="Arial" charset="0"/>
              <a:buNone/>
            </a:pPr>
            <a:r>
              <a:rPr lang="en-US" sz="2000" i="1" dirty="0" smtClean="0"/>
              <a:t>“…</a:t>
            </a:r>
            <a:r>
              <a:rPr lang="bs-Latn-BA" sz="2000" i="1" dirty="0" smtClean="0"/>
              <a:t>stvaranje mogućnosti u sektorima poljoprivrede i prehrambene industrije </a:t>
            </a:r>
            <a:r>
              <a:rPr lang="en-US" sz="2000" i="1" dirty="0" err="1" smtClean="0"/>
              <a:t>putem</a:t>
            </a:r>
            <a:r>
              <a:rPr lang="bs-Latn-BA" sz="2000" i="1" dirty="0" smtClean="0"/>
              <a:t> pružanj</a:t>
            </a:r>
            <a:r>
              <a:rPr lang="en-US" sz="2000" i="1" dirty="0" smtClean="0"/>
              <a:t>a</a:t>
            </a:r>
            <a:r>
              <a:rPr lang="bs-Latn-BA" sz="2000" i="1" dirty="0" smtClean="0"/>
              <a:t> pomoći organizacijama proizvođača u  usvajanj</a:t>
            </a:r>
            <a:r>
              <a:rPr lang="en-US" sz="2000" i="1" dirty="0" smtClean="0"/>
              <a:t>u</a:t>
            </a:r>
            <a:r>
              <a:rPr lang="bs-Latn-BA" sz="2000" i="1" dirty="0" smtClean="0"/>
              <a:t> EU i </a:t>
            </a:r>
            <a:r>
              <a:rPr lang="en-US" sz="2000" i="1" dirty="0" err="1" smtClean="0"/>
              <a:t>drugih</a:t>
            </a:r>
            <a:r>
              <a:rPr lang="en-US" sz="2000" i="1" dirty="0" smtClean="0"/>
              <a:t> </a:t>
            </a:r>
            <a:r>
              <a:rPr lang="bs-Latn-BA" sz="2000" i="1" dirty="0" smtClean="0"/>
              <a:t>međunarodnih standarda za proizvodnju </a:t>
            </a:r>
            <a:r>
              <a:rPr lang="bs-Latn-BA" sz="2000" b="1" i="1" u="sng" dirty="0" smtClean="0"/>
              <a:t>novih proizvoda i proširivanje pristupa tržištu</a:t>
            </a:r>
            <a:r>
              <a:rPr lang="bs-Latn-BA" sz="2000" dirty="0" smtClean="0"/>
              <a:t>,  </a:t>
            </a:r>
            <a:r>
              <a:rPr lang="en-US" sz="2000" dirty="0" err="1" smtClean="0"/>
              <a:t>te</a:t>
            </a:r>
            <a:r>
              <a:rPr lang="bs-Latn-BA" sz="2000" dirty="0" smtClean="0"/>
              <a:t> pružanje pomoći </a:t>
            </a:r>
            <a:r>
              <a:rPr lang="en-US" sz="2000" i="1" dirty="0" err="1" smtClean="0"/>
              <a:t>BiH</a:t>
            </a:r>
            <a:r>
              <a:rPr lang="bs-Latn-BA" sz="2000" i="1" dirty="0" smtClean="0"/>
              <a:t> u cilju provedbe </a:t>
            </a:r>
            <a:r>
              <a:rPr lang="bs-Latn-BA" sz="2000" b="1" i="1" u="sng" dirty="0" smtClean="0"/>
              <a:t>zakonskih propisa </a:t>
            </a:r>
            <a:r>
              <a:rPr lang="bs-Latn-BA" sz="2000" i="1" dirty="0" smtClean="0"/>
              <a:t>u oblastima </a:t>
            </a:r>
            <a:r>
              <a:rPr lang="bs-Latn-BA" sz="2000" i="1" dirty="0" err="1" smtClean="0"/>
              <a:t>prehrambenog</a:t>
            </a:r>
            <a:r>
              <a:rPr lang="bs-Latn-BA" sz="2000" i="1" dirty="0" smtClean="0"/>
              <a:t> i poljoprivrednog sektora </a:t>
            </a:r>
            <a:r>
              <a:rPr lang="bs-Latn-BA" sz="2000" b="1" i="1" u="sng" dirty="0" smtClean="0"/>
              <a:t>koji ispunjavaju međunarodne zahtjeve </a:t>
            </a:r>
            <a:r>
              <a:rPr lang="en-US" sz="2000" i="1" dirty="0" smtClean="0"/>
              <a:t>…”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" y="5013176"/>
            <a:ext cx="2698708" cy="18448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8" name="Picture 7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5013176"/>
            <a:ext cx="3024335" cy="18448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9" name="Picture 8"/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013177"/>
            <a:ext cx="3491880" cy="18448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  <p:pic>
        <p:nvPicPr>
          <p:cNvPr id="11" name="Picture 10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193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16628" y="1258097"/>
            <a:ext cx="8466660" cy="808931"/>
          </a:xfrm>
        </p:spPr>
        <p:txBody>
          <a:bodyPr/>
          <a:lstStyle/>
          <a:p>
            <a:pPr algn="ctr" eaLnBrk="1" hangingPunct="1">
              <a:defRPr/>
            </a:pPr>
            <a:r>
              <a:rPr lang="bs-Latn-B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Vizija provedbe projekta </a:t>
            </a:r>
            <a:r>
              <a:rPr lang="en-US" sz="4000" cap="al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</a:t>
            </a:r>
            <a:r>
              <a:rPr lang="en-US" sz="4000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 </a:t>
            </a:r>
            <a:endParaRPr lang="en-US" sz="4000" b="1" cap="all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447057" cy="4785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99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447800"/>
            <a:ext cx="8928992" cy="609600"/>
          </a:xfrm>
        </p:spPr>
        <p:txBody>
          <a:bodyPr/>
          <a:lstStyle/>
          <a:p>
            <a:pPr algn="ctr"/>
            <a:r>
              <a:rPr lang="bs-Latn-B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Odabrani sektori projekta FARMA II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04864"/>
            <a:ext cx="8568952" cy="4104456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s-Latn-BA" sz="1700" dirty="0" smtClean="0"/>
              <a:t>Mljekarstvo </a:t>
            </a:r>
            <a:r>
              <a:rPr lang="en-US" sz="1700" dirty="0" smtClean="0"/>
              <a:t>– </a:t>
            </a:r>
            <a:r>
              <a:rPr lang="bs-Latn-BA" sz="1700" dirty="0" smtClean="0"/>
              <a:t>poboljšanje proizvodnje i </a:t>
            </a:r>
            <a:r>
              <a:rPr lang="en-US" sz="1700" dirty="0" err="1" smtClean="0"/>
              <a:t>po</a:t>
            </a:r>
            <a:r>
              <a:rPr lang="bs-Latn-BA" sz="1700" dirty="0" smtClean="0"/>
              <a:t>tpor</a:t>
            </a:r>
            <a:r>
              <a:rPr lang="en-US" sz="1700" dirty="0" smtClean="0"/>
              <a:t>a </a:t>
            </a:r>
            <a:r>
              <a:rPr lang="en-US" sz="1700" dirty="0" err="1" smtClean="0"/>
              <a:t>proizvodnji</a:t>
            </a:r>
            <a:r>
              <a:rPr lang="en-US" sz="1700" dirty="0" smtClean="0"/>
              <a:t> </a:t>
            </a:r>
            <a:r>
              <a:rPr lang="bs-Latn-BA" sz="1700" dirty="0" smtClean="0"/>
              <a:t>proizvod</a:t>
            </a:r>
            <a:r>
              <a:rPr lang="en-US" sz="1700" dirty="0" smtClean="0"/>
              <a:t>a</a:t>
            </a:r>
            <a:r>
              <a:rPr lang="bs-Latn-BA" sz="1700" dirty="0" smtClean="0"/>
              <a:t> više vrijednosti</a:t>
            </a:r>
            <a:endParaRPr lang="en-US" sz="17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s-Latn-BA" sz="1700" dirty="0" smtClean="0"/>
              <a:t>Peradarstvo</a:t>
            </a:r>
            <a:r>
              <a:rPr lang="en-US" sz="1700" dirty="0" smtClean="0"/>
              <a:t> </a:t>
            </a:r>
            <a:r>
              <a:rPr lang="en-US" sz="1700" dirty="0"/>
              <a:t>– </a:t>
            </a:r>
            <a:r>
              <a:rPr lang="bs-Latn-BA" sz="1700" dirty="0" smtClean="0"/>
              <a:t>pružanje potpore </a:t>
            </a:r>
            <a:r>
              <a:rPr lang="en-US" sz="1700" dirty="0" err="1" smtClean="0"/>
              <a:t>poboljšanju</a:t>
            </a:r>
            <a:r>
              <a:rPr lang="en-US" sz="1700" dirty="0" smtClean="0"/>
              <a:t> u</a:t>
            </a:r>
            <a:r>
              <a:rPr lang="bs-Latn-BA" sz="1700" dirty="0" smtClean="0"/>
              <a:t>vjet</a:t>
            </a:r>
            <a:r>
              <a:rPr lang="en-US" sz="1700" dirty="0" smtClean="0"/>
              <a:t>a </a:t>
            </a:r>
            <a:r>
              <a:rPr lang="en-US" sz="1700" dirty="0" err="1" smtClean="0"/>
              <a:t>proizvodnje</a:t>
            </a:r>
            <a:r>
              <a:rPr lang="en-US" sz="1700" dirty="0" smtClean="0"/>
              <a:t> </a:t>
            </a:r>
            <a:r>
              <a:rPr lang="en-US" sz="1700" dirty="0" err="1" smtClean="0"/>
              <a:t>i</a:t>
            </a:r>
            <a:r>
              <a:rPr lang="en-US" sz="1700" dirty="0" smtClean="0"/>
              <a:t> </a:t>
            </a:r>
            <a:r>
              <a:rPr lang="bs-Latn-BA" sz="1700" dirty="0" smtClean="0"/>
              <a:t>ostvarivanj</a:t>
            </a:r>
            <a:r>
              <a:rPr lang="en-US" sz="1700" dirty="0" smtClean="0"/>
              <a:t>u</a:t>
            </a:r>
            <a:r>
              <a:rPr lang="bs-Latn-BA" sz="1700" dirty="0" smtClean="0"/>
              <a:t> pristupa tržištu EU </a:t>
            </a:r>
            <a:endParaRPr lang="en-US" sz="17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s-Latn-BA" sz="1700" dirty="0" smtClean="0"/>
              <a:t>Ljekovito i </a:t>
            </a:r>
            <a:r>
              <a:rPr lang="bs-Latn-BA" sz="1700" dirty="0" err="1" smtClean="0"/>
              <a:t>aromatično</a:t>
            </a:r>
            <a:r>
              <a:rPr lang="bs-Latn-BA" sz="1700" dirty="0" smtClean="0"/>
              <a:t> bilje </a:t>
            </a:r>
            <a:r>
              <a:rPr lang="en-US" sz="1700" dirty="0" smtClean="0"/>
              <a:t>– </a:t>
            </a:r>
            <a:r>
              <a:rPr lang="bs-Latn-BA" sz="1700" dirty="0" smtClean="0"/>
              <a:t>uzgoj ljekovitog i aromatičnog bilja i </a:t>
            </a:r>
            <a:r>
              <a:rPr lang="en-US" sz="1700" dirty="0" smtClean="0"/>
              <a:t>p</a:t>
            </a:r>
            <a:r>
              <a:rPr lang="bs-Latn-BA" sz="1700" dirty="0" smtClean="0"/>
              <a:t>otpor</a:t>
            </a:r>
            <a:r>
              <a:rPr lang="en-US" sz="1700" dirty="0" smtClean="0"/>
              <a:t>a </a:t>
            </a:r>
            <a:r>
              <a:rPr lang="en-US" sz="1700" dirty="0" err="1" smtClean="0"/>
              <a:t>proizvodnji</a:t>
            </a:r>
            <a:r>
              <a:rPr lang="en-US" sz="1700" dirty="0" smtClean="0"/>
              <a:t> </a:t>
            </a:r>
            <a:r>
              <a:rPr lang="bs-Latn-BA" sz="1700" dirty="0" smtClean="0"/>
              <a:t>proizvod</a:t>
            </a:r>
            <a:r>
              <a:rPr lang="en-US" sz="1700" dirty="0" smtClean="0"/>
              <a:t>a</a:t>
            </a:r>
            <a:r>
              <a:rPr lang="bs-Latn-BA" sz="1700" dirty="0" smtClean="0"/>
              <a:t> više vrijednosti</a:t>
            </a:r>
            <a:endParaRPr lang="en-US" sz="17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s-Latn-BA" sz="1700" dirty="0" smtClean="0"/>
              <a:t>Med </a:t>
            </a:r>
            <a:r>
              <a:rPr lang="en-US" sz="1700" dirty="0" smtClean="0"/>
              <a:t>– </a:t>
            </a:r>
            <a:r>
              <a:rPr lang="bs-Latn-BA" sz="1700" dirty="0" smtClean="0"/>
              <a:t>povećanje proizvodnje i </a:t>
            </a:r>
            <a:r>
              <a:rPr lang="en-US" sz="1700" dirty="0" err="1" smtClean="0"/>
              <a:t>po</a:t>
            </a:r>
            <a:r>
              <a:rPr lang="bs-Latn-BA" sz="1700" dirty="0" smtClean="0"/>
              <a:t>tpor</a:t>
            </a:r>
            <a:r>
              <a:rPr lang="en-US" sz="1700" dirty="0" smtClean="0"/>
              <a:t>a </a:t>
            </a:r>
            <a:r>
              <a:rPr lang="en-US" sz="1700" dirty="0" err="1" smtClean="0"/>
              <a:t>proizvodnji</a:t>
            </a:r>
            <a:r>
              <a:rPr lang="en-US" sz="1700" dirty="0" smtClean="0"/>
              <a:t> </a:t>
            </a:r>
            <a:r>
              <a:rPr lang="bs-Latn-BA" sz="1700" dirty="0" smtClean="0"/>
              <a:t>specijalizirani</a:t>
            </a:r>
            <a:r>
              <a:rPr lang="en-US" sz="1700" dirty="0" smtClean="0"/>
              <a:t>h</a:t>
            </a:r>
            <a:r>
              <a:rPr lang="bs-Latn-BA" sz="1700" dirty="0" smtClean="0"/>
              <a:t> proizvod</a:t>
            </a:r>
            <a:r>
              <a:rPr lang="en-US" sz="1700" dirty="0" smtClean="0"/>
              <a:t>a</a:t>
            </a:r>
            <a:endParaRPr lang="en-US" sz="17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s-Latn-BA" sz="1700" dirty="0" smtClean="0"/>
              <a:t>Voćarstvo</a:t>
            </a:r>
            <a:r>
              <a:rPr lang="en-US" sz="1700" dirty="0" smtClean="0"/>
              <a:t> – </a:t>
            </a:r>
            <a:r>
              <a:rPr lang="bs-Latn-BA" sz="1700" dirty="0" smtClean="0"/>
              <a:t>poboljšanje pristupa tržištu za poljoprivrednike i organizacije proizvođača </a:t>
            </a:r>
            <a:endParaRPr lang="en-US" sz="17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bs-Latn-BA" sz="1700" dirty="0" err="1" smtClean="0"/>
              <a:t>Povrtlarstvo</a:t>
            </a:r>
            <a:r>
              <a:rPr lang="bs-Latn-BA" sz="1700" dirty="0" smtClean="0"/>
              <a:t> </a:t>
            </a:r>
            <a:r>
              <a:rPr lang="en-US" sz="1700" dirty="0" smtClean="0"/>
              <a:t>– </a:t>
            </a:r>
            <a:r>
              <a:rPr lang="bs-Latn-BA" sz="1700" dirty="0" smtClean="0"/>
              <a:t>pružanje pomoći poljoprivrednicima koji opskrbljuju izvoznike</a:t>
            </a:r>
            <a:endParaRPr lang="en-US" sz="17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9161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7772400" cy="720080"/>
          </a:xfrm>
        </p:spPr>
        <p:txBody>
          <a:bodyPr/>
          <a:lstStyle/>
          <a:p>
            <a:pPr algn="ctr"/>
            <a:r>
              <a:rPr lang="bs-Latn-BA" sz="4000" dirty="0" smtClean="0"/>
              <a:t>Struktura Projekta </a:t>
            </a:r>
            <a:r>
              <a:rPr lang="en-US" sz="4000" dirty="0" err="1" smtClean="0"/>
              <a:t>FARMA</a:t>
            </a:r>
            <a:r>
              <a:rPr lang="en-US" sz="4000" dirty="0" smtClean="0"/>
              <a:t> II: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136904" cy="43924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bs-Latn-BA" sz="2000" dirty="0" smtClean="0"/>
              <a:t>Komponenta</a:t>
            </a:r>
            <a:r>
              <a:rPr lang="en-US" sz="2000" dirty="0" smtClean="0"/>
              <a:t> 1:</a:t>
            </a:r>
            <a:r>
              <a:rPr lang="bs-Latn-BA" sz="2000" dirty="0" smtClean="0"/>
              <a:t> Jačanje organizacija poljoprivrednih proizvođača </a:t>
            </a:r>
            <a:endParaRPr lang="en-US" sz="2000" dirty="0" smtClean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err="1" smtClean="0"/>
              <a:t>Aktivnost</a:t>
            </a:r>
            <a:r>
              <a:rPr lang="en-US" sz="1800" dirty="0" smtClean="0"/>
              <a:t> 1:  </a:t>
            </a:r>
            <a:r>
              <a:rPr lang="bs-Latn-BA" sz="1800" dirty="0" smtClean="0"/>
              <a:t>Proširivanje pristupa tržištu organizacija proizvođača</a:t>
            </a:r>
            <a:endParaRPr lang="en-US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 smtClean="0"/>
              <a:t>Aktivnost</a:t>
            </a:r>
            <a:r>
              <a:rPr lang="en-US" sz="1800" dirty="0" smtClean="0"/>
              <a:t> 2:  </a:t>
            </a:r>
            <a:r>
              <a:rPr lang="bs-Latn-BA" sz="1800" dirty="0" smtClean="0"/>
              <a:t>Provedba EU i međunarodnih standarda kvalitete</a:t>
            </a:r>
            <a:endParaRPr lang="en-US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 smtClean="0"/>
              <a:t>Aktivnost</a:t>
            </a:r>
            <a:r>
              <a:rPr lang="en-US" sz="1800" dirty="0" smtClean="0"/>
              <a:t> 3:  </a:t>
            </a:r>
            <a:r>
              <a:rPr lang="bs-Latn-BA" sz="1800" dirty="0" smtClean="0"/>
              <a:t>Povećanje produktivnosti i rast proizvodnje </a:t>
            </a: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bs-Latn-BA" sz="2000" dirty="0"/>
              <a:t>Komponenta</a:t>
            </a:r>
            <a:r>
              <a:rPr lang="en-US" sz="2000" dirty="0" smtClean="0"/>
              <a:t> 2:  </a:t>
            </a:r>
            <a:r>
              <a:rPr lang="bs-Latn-BA" sz="2000" dirty="0" smtClean="0"/>
              <a:t>Jačanje zakonskih propisa u javnom sektoru</a:t>
            </a:r>
            <a:endParaRPr lang="en-US" sz="2000" dirty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err="1" smtClean="0"/>
              <a:t>Aktivnost</a:t>
            </a:r>
            <a:r>
              <a:rPr lang="en-US" sz="1800" dirty="0" smtClean="0"/>
              <a:t> 1:  </a:t>
            </a:r>
            <a:r>
              <a:rPr lang="bs-Latn-BA" sz="1800" dirty="0" smtClean="0"/>
              <a:t>Priprema struktura za provedbu IPARD-a </a:t>
            </a:r>
            <a:endParaRPr lang="en-US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 smtClean="0"/>
              <a:t>Aktivnost</a:t>
            </a:r>
            <a:r>
              <a:rPr lang="en-US" sz="1800" dirty="0" smtClean="0"/>
              <a:t> 2:  </a:t>
            </a:r>
            <a:r>
              <a:rPr lang="bs-Latn-BA" sz="1800" dirty="0" smtClean="0"/>
              <a:t>Nadogradnja infrastrukture kvalitete prehrambenih proizvoda</a:t>
            </a:r>
            <a:endParaRPr lang="en-US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 smtClean="0"/>
              <a:t>Aktivnost</a:t>
            </a:r>
            <a:r>
              <a:rPr lang="en-US" sz="1800" dirty="0" smtClean="0"/>
              <a:t> 3:  </a:t>
            </a:r>
            <a:r>
              <a:rPr lang="bs-Latn-BA" sz="1800" dirty="0" smtClean="0"/>
              <a:t>Potpora razvitku pružateljima usluga </a:t>
            </a:r>
            <a:r>
              <a:rPr lang="bs-Latn-BA" sz="1800" dirty="0"/>
              <a:t>poslovnog </a:t>
            </a:r>
            <a:r>
              <a:rPr lang="bs-Latn-BA" sz="1800" dirty="0" smtClean="0"/>
              <a:t>razvitka – BDSPima </a:t>
            </a:r>
            <a:endParaRPr lang="en-US" sz="1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bs-Latn-BA" sz="2000" dirty="0" smtClean="0"/>
              <a:t>Načela </a:t>
            </a:r>
            <a:r>
              <a:rPr lang="bs-Latn-BA" sz="2000" dirty="0" err="1" smtClean="0"/>
              <a:t>multidisciplinarnosti</a:t>
            </a:r>
            <a:r>
              <a:rPr lang="bs-Latn-BA" sz="2000" dirty="0" smtClean="0"/>
              <a:t> u radu </a:t>
            </a:r>
            <a:endParaRPr lang="en-US" sz="2000" dirty="0" smtClean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 err="1"/>
              <a:t>Ravnopravnost</a:t>
            </a:r>
            <a:r>
              <a:rPr lang="en-US" sz="1800" dirty="0"/>
              <a:t> </a:t>
            </a:r>
            <a:r>
              <a:rPr lang="en-US" sz="1800" dirty="0" err="1"/>
              <a:t>spolova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smtClean="0"/>
              <a:t>p</a:t>
            </a:r>
            <a:r>
              <a:rPr lang="bs-Latn-BA" sz="1800" dirty="0" smtClean="0"/>
              <a:t>re</a:t>
            </a:r>
            <a:r>
              <a:rPr lang="en-US" sz="1800" dirty="0" err="1" smtClean="0"/>
              <a:t>uzetništv</a:t>
            </a:r>
            <a:r>
              <a:rPr lang="bs-Latn-BA" sz="1800" dirty="0" smtClean="0"/>
              <a:t>o</a:t>
            </a:r>
            <a:r>
              <a:rPr lang="en-US" sz="1800" dirty="0" smtClean="0"/>
              <a:t> </a:t>
            </a:r>
            <a:r>
              <a:rPr lang="en-US" sz="1800" dirty="0" err="1" smtClean="0"/>
              <a:t>mladih</a:t>
            </a:r>
            <a:endParaRPr lang="bs-Latn-BA" sz="1800" dirty="0" smtClean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bs-Latn-BA" sz="1800" dirty="0" smtClean="0"/>
              <a:t>Pristup financijama i proizvodima osiguranja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bs-Latn-BA" sz="1800" dirty="0" smtClean="0"/>
              <a:t>Lokalna svojina i održivost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bs-Latn-BA" sz="1800" dirty="0" smtClean="0"/>
              <a:t>Najbolje prakse zaštite okoliša</a:t>
            </a:r>
            <a:endParaRPr lang="en-US" sz="1800" dirty="0"/>
          </a:p>
        </p:txBody>
      </p:sp>
      <p:pic>
        <p:nvPicPr>
          <p:cNvPr id="4" name="Picture 3" descr="C:\Users\PC-\Downloads\divljejagode2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41167"/>
            <a:ext cx="2771800" cy="194421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39534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784976" cy="745307"/>
          </a:xfrm>
        </p:spPr>
        <p:txBody>
          <a:bodyPr/>
          <a:lstStyle/>
          <a:p>
            <a:pPr algn="ctr" eaLnBrk="1" hangingPunct="1">
              <a:defRPr/>
            </a:pPr>
            <a:r>
              <a:rPr lang="bs-Latn-B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Aktivnosti pružanja pomoći Projekta </a:t>
            </a:r>
            <a:r>
              <a:rPr lang="en-US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1520" y="2276872"/>
            <a:ext cx="8892480" cy="4176464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bs-Latn-BA" sz="2800" dirty="0" smtClean="0"/>
              <a:t>Pomoć projekta FARMA II svrstana je u četiri zasebna funkcionalna područja, koja obuhvaćaju sljedeće lance vrijednosti</a:t>
            </a:r>
            <a:r>
              <a:rPr lang="en-US" sz="2800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i="1" dirty="0" err="1"/>
              <a:t>j</a:t>
            </a:r>
            <a:r>
              <a:rPr lang="en-US" sz="2600" i="1" dirty="0" err="1" smtClean="0"/>
              <a:t>ačanje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potencijala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putem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jačanja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tržišta</a:t>
            </a:r>
            <a:r>
              <a:rPr lang="bs-Latn-BA" sz="2600" i="1" dirty="0" smtClean="0"/>
              <a:t> </a:t>
            </a:r>
            <a:endParaRPr lang="en-US" sz="2600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bs-Latn-BA" sz="2600" i="1" dirty="0" smtClean="0"/>
              <a:t>izgradnja održivosti kroz lokalno vlasništvo</a:t>
            </a:r>
            <a:endParaRPr lang="en-US" sz="2600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bs-Latn-BA" sz="2600" i="1" dirty="0" smtClean="0"/>
              <a:t>poticanje </a:t>
            </a:r>
            <a:r>
              <a:rPr lang="bs-Latn-BA" sz="2600" i="1" dirty="0" err="1" smtClean="0"/>
              <a:t>inkluzivnog</a:t>
            </a:r>
            <a:r>
              <a:rPr lang="bs-Latn-BA" sz="2600" i="1" dirty="0" smtClean="0"/>
              <a:t> ruralnog ekonomskog rasta</a:t>
            </a:r>
            <a:endParaRPr lang="en-US" sz="2600" i="1" dirty="0"/>
          </a:p>
          <a:p>
            <a:pPr>
              <a:buFont typeface="Wingdings" panose="05000000000000000000" pitchFamily="2" charset="2"/>
              <a:buChar char="§"/>
            </a:pPr>
            <a:r>
              <a:rPr lang="bs-Latn-BA" sz="2600" i="1" dirty="0" smtClean="0"/>
              <a:t>povećanje učinka kroz suradnju </a:t>
            </a:r>
            <a:endParaRPr lang="en-US" sz="2600" i="1" dirty="0"/>
          </a:p>
          <a:p>
            <a:pPr marL="0" indent="0" eaLnBrk="1" hangingPunct="1">
              <a:buNone/>
            </a:pPr>
            <a:r>
              <a:rPr lang="bs-Latn-BA" sz="2800" dirty="0" smtClean="0"/>
              <a:t>Projekt </a:t>
            </a:r>
            <a:r>
              <a:rPr lang="en-US" sz="2800" dirty="0" err="1" smtClean="0"/>
              <a:t>FARMA</a:t>
            </a:r>
            <a:r>
              <a:rPr lang="en-US" sz="2800" dirty="0" smtClean="0"/>
              <a:t> II </a:t>
            </a:r>
            <a:r>
              <a:rPr lang="bs-Latn-BA" sz="2800" dirty="0" smtClean="0"/>
              <a:t>će, na temelju podugov</a:t>
            </a:r>
            <a:r>
              <a:rPr lang="en-US" sz="2800" dirty="0" smtClean="0"/>
              <a:t>o</a:t>
            </a:r>
            <a:r>
              <a:rPr lang="bs-Latn-BA" sz="2800" dirty="0" smtClean="0"/>
              <a:t>ra, pomoći razvitak bh. pružatelja usluga poslovnog razvitka </a:t>
            </a:r>
            <a:r>
              <a:rPr lang="en-US" sz="2600" dirty="0" smtClean="0"/>
              <a:t>(</a:t>
            </a:r>
            <a:r>
              <a:rPr lang="en-US" sz="2600" dirty="0" err="1" smtClean="0"/>
              <a:t>BDSP</a:t>
            </a:r>
            <a:r>
              <a:rPr lang="en-US" sz="2600" dirty="0" smtClean="0"/>
              <a:t>).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</p:spTree>
    <p:extLst>
      <p:ext uri="{BB962C8B-B14F-4D97-AF65-F5344CB8AC3E}">
        <p14:creationId xmlns:p14="http://schemas.microsoft.com/office/powerpoint/2010/main" val="23199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484784"/>
            <a:ext cx="9144000" cy="792088"/>
          </a:xfrm>
        </p:spPr>
        <p:txBody>
          <a:bodyPr/>
          <a:lstStyle/>
          <a:p>
            <a:pPr algn="ctr" eaLnBrk="1" hangingPunct="1">
              <a:defRPr/>
            </a:pPr>
            <a:r>
              <a:rPr lang="bs-Latn-B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Zemljopisn</a:t>
            </a:r>
            <a:r>
              <a:rPr lang="bs-Latn-BA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područje djelovanja Projekta </a:t>
            </a:r>
            <a:r>
              <a:rPr lang="en-US" sz="28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</a:t>
            </a:r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II:</a:t>
            </a:r>
            <a:endParaRPr lang="en-US" sz="36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1560" y="2284760"/>
            <a:ext cx="8198524" cy="3672408"/>
          </a:xfrm>
        </p:spPr>
        <p:txBody>
          <a:bodyPr/>
          <a:lstStyle/>
          <a:p>
            <a:pPr marL="0" eaLnBrk="1" hangingPunct="1">
              <a:lnSpc>
                <a:spcPct val="150000"/>
              </a:lnSpc>
              <a:buFont typeface="Arial" charset="0"/>
              <a:buNone/>
            </a:pPr>
            <a:r>
              <a:rPr lang="bs-Latn-BA" dirty="0" smtClean="0"/>
              <a:t>Projekt </a:t>
            </a:r>
            <a:r>
              <a:rPr lang="en-US" dirty="0" err="1" smtClean="0"/>
              <a:t>FARMA</a:t>
            </a:r>
            <a:r>
              <a:rPr lang="en-US" dirty="0" smtClean="0"/>
              <a:t> II </a:t>
            </a:r>
            <a:r>
              <a:rPr lang="bs-Latn-BA" dirty="0" smtClean="0"/>
              <a:t>će svoje aktivnosti provoditi širom zemlje, ali je prioritet stavljen na organizacije proizvođača koje </a:t>
            </a:r>
            <a:r>
              <a:rPr lang="bs-Latn-BA" dirty="0" err="1" smtClean="0"/>
              <a:t>posluju</a:t>
            </a:r>
            <a:r>
              <a:rPr lang="bs-Latn-BA" dirty="0" smtClean="0"/>
              <a:t> u okvirima odabranih </a:t>
            </a:r>
            <a:r>
              <a:rPr lang="bs-Latn-BA" dirty="0" err="1" smtClean="0"/>
              <a:t>podsektora</a:t>
            </a:r>
            <a:r>
              <a:rPr lang="bs-Latn-BA" dirty="0" smtClean="0"/>
              <a:t>. Glavni ured Projekta </a:t>
            </a:r>
            <a:r>
              <a:rPr lang="en-US" dirty="0" err="1" smtClean="0"/>
              <a:t>FARMA</a:t>
            </a:r>
            <a:r>
              <a:rPr lang="en-US" dirty="0" smtClean="0"/>
              <a:t> II </a:t>
            </a:r>
            <a:r>
              <a:rPr lang="bs-Latn-BA" dirty="0" smtClean="0"/>
              <a:t>nalazi se u Sarajevu </a:t>
            </a:r>
            <a:r>
              <a:rPr lang="en-US" dirty="0" smtClean="0"/>
              <a:t>(</a:t>
            </a:r>
            <a:r>
              <a:rPr lang="en-US" dirty="0" err="1" smtClean="0"/>
              <a:t>UNITIC</a:t>
            </a:r>
            <a:r>
              <a:rPr lang="en-US" dirty="0" smtClean="0"/>
              <a:t> Cent</a:t>
            </a:r>
            <a:r>
              <a:rPr lang="bs-Latn-BA" dirty="0" smtClean="0"/>
              <a:t>a</a:t>
            </a:r>
            <a:r>
              <a:rPr lang="en-US" dirty="0" smtClean="0"/>
              <a:t>r)</a:t>
            </a:r>
            <a:r>
              <a:rPr lang="bs-Latn-BA" dirty="0" smtClean="0"/>
              <a:t>, a njegovi područni uredi u Tuzli, Banja Luci i Mostaru. 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990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1268760"/>
            <a:ext cx="9252520" cy="720080"/>
          </a:xfrm>
        </p:spPr>
        <p:txBody>
          <a:bodyPr/>
          <a:lstStyle/>
          <a:p>
            <a:pPr algn="ctr" eaLnBrk="1" hangingPunct="1">
              <a:defRPr/>
            </a:pPr>
            <a:r>
              <a:rPr lang="bs-Latn-B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Pokaz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bs-Latn-BA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telji učinka projekta </a:t>
            </a:r>
            <a:r>
              <a:rPr 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FARMA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</a:t>
            </a:r>
            <a:r>
              <a:rPr lang="en-US" sz="3600" b="1" cap="al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-324544" y="1844824"/>
            <a:ext cx="9468544" cy="5013176"/>
          </a:xfrm>
        </p:spPr>
        <p:txBody>
          <a:bodyPr/>
          <a:lstStyle/>
          <a:p>
            <a:pPr marL="914400" lvl="2" indent="-457200" eaLnBrk="1" hangingPunct="1">
              <a:lnSpc>
                <a:spcPct val="125000"/>
              </a:lnSpc>
              <a:buFont typeface="Wingdings" pitchFamily="2" charset="2"/>
              <a:buChar char="Ø"/>
            </a:pPr>
            <a:r>
              <a:rPr lang="bs-Latn-BA" i="1" dirty="0" smtClean="0"/>
              <a:t>Pružiti pomoć </a:t>
            </a:r>
            <a:r>
              <a:rPr lang="en-US" i="1" dirty="0" err="1" smtClean="0"/>
              <a:t>organizacijama</a:t>
            </a:r>
            <a:r>
              <a:rPr lang="en-US" i="1" dirty="0" smtClean="0"/>
              <a:t> </a:t>
            </a:r>
            <a:r>
              <a:rPr lang="en-US" i="1" dirty="0" err="1" smtClean="0"/>
              <a:t>koje</a:t>
            </a:r>
            <a:r>
              <a:rPr lang="en-US" i="1" dirty="0" smtClean="0"/>
              <a:t> </a:t>
            </a:r>
            <a:r>
              <a:rPr lang="en-US" i="1" dirty="0" err="1" smtClean="0"/>
              <a:t>čine</a:t>
            </a:r>
            <a:r>
              <a:rPr lang="en-US" i="1" dirty="0" smtClean="0"/>
              <a:t> 58% </a:t>
            </a:r>
            <a:r>
              <a:rPr lang="en-US" i="1" dirty="0" err="1" smtClean="0"/>
              <a:t>ukupnog</a:t>
            </a:r>
            <a:r>
              <a:rPr lang="en-US" i="1" dirty="0" smtClean="0"/>
              <a:t> </a:t>
            </a:r>
            <a:r>
              <a:rPr lang="en-US" i="1" dirty="0" err="1" smtClean="0"/>
              <a:t>outputa</a:t>
            </a:r>
            <a:r>
              <a:rPr lang="en-US" i="1" dirty="0" smtClean="0"/>
              <a:t> u </a:t>
            </a:r>
            <a:r>
              <a:rPr lang="bs-Latn-BA" i="1" dirty="0" smtClean="0"/>
              <a:t>sklop</a:t>
            </a:r>
            <a:r>
              <a:rPr lang="en-US" i="1" dirty="0" smtClean="0"/>
              <a:t>u </a:t>
            </a:r>
            <a:r>
              <a:rPr lang="en-US" i="1" dirty="0" err="1" smtClean="0"/>
              <a:t>sektora</a:t>
            </a:r>
            <a:r>
              <a:rPr lang="en-US" i="1" dirty="0" smtClean="0"/>
              <a:t> </a:t>
            </a:r>
            <a:r>
              <a:rPr lang="en-US" i="1" dirty="0" err="1" smtClean="0"/>
              <a:t>koje</a:t>
            </a:r>
            <a:r>
              <a:rPr lang="en-US" i="1" dirty="0" smtClean="0"/>
              <a:t> FARMA II </a:t>
            </a:r>
            <a:r>
              <a:rPr lang="en-US" i="1" dirty="0" err="1" smtClean="0"/>
              <a:t>podržava</a:t>
            </a:r>
            <a:endParaRPr lang="en-US" i="1" dirty="0" smtClean="0"/>
          </a:p>
          <a:p>
            <a:pPr marL="914400" lvl="2" indent="-457200" eaLnBrk="1" hangingPunct="1">
              <a:lnSpc>
                <a:spcPct val="125000"/>
              </a:lnSpc>
              <a:buFont typeface="Wingdings" pitchFamily="2" charset="2"/>
              <a:buChar char="Ø"/>
            </a:pPr>
            <a:r>
              <a:rPr lang="bs-Latn-BA" i="1" dirty="0" smtClean="0"/>
              <a:t>Organizacije proizvođača kojima je Projekt pružio pomoć će povećati prodaju za najmanje </a:t>
            </a:r>
            <a:r>
              <a:rPr lang="en-US" i="1" dirty="0" smtClean="0"/>
              <a:t>65%</a:t>
            </a:r>
          </a:p>
          <a:p>
            <a:pPr marL="914400" lvl="2" indent="-457200">
              <a:lnSpc>
                <a:spcPct val="125000"/>
              </a:lnSpc>
              <a:buFont typeface="Wingdings" pitchFamily="2" charset="2"/>
              <a:buChar char="Ø"/>
            </a:pPr>
            <a:r>
              <a:rPr lang="bs-Latn-BA" i="1" dirty="0"/>
              <a:t>Organizacije proizvođača kojima je </a:t>
            </a:r>
            <a:r>
              <a:rPr lang="bs-Latn-BA" i="1" dirty="0" smtClean="0"/>
              <a:t>Projekt </a:t>
            </a:r>
            <a:r>
              <a:rPr lang="bs-Latn-BA" i="1" dirty="0"/>
              <a:t>pružio pomoć će povećati </a:t>
            </a:r>
            <a:r>
              <a:rPr lang="bs-Latn-BA" i="1" dirty="0" smtClean="0"/>
              <a:t>izvoz za najmanje </a:t>
            </a:r>
            <a:r>
              <a:rPr lang="en-US" i="1" dirty="0" smtClean="0"/>
              <a:t>90% </a:t>
            </a:r>
            <a:endParaRPr lang="en-US" i="1" dirty="0"/>
          </a:p>
          <a:p>
            <a:pPr marL="914400" lvl="2" indent="-457200">
              <a:lnSpc>
                <a:spcPct val="125000"/>
              </a:lnSpc>
              <a:buFont typeface="Wingdings" pitchFamily="2" charset="2"/>
              <a:buChar char="Ø"/>
            </a:pPr>
            <a:r>
              <a:rPr lang="bs-Latn-BA" i="1" dirty="0" smtClean="0"/>
              <a:t>Broj novih radnih mjesta u sektorima kojima je Projekt pružio pomoć će se povećati za </a:t>
            </a:r>
            <a:r>
              <a:rPr lang="en-US" i="1" dirty="0" smtClean="0"/>
              <a:t>2</a:t>
            </a:r>
            <a:r>
              <a:rPr lang="bs-Latn-BA" i="1" dirty="0" smtClean="0"/>
              <a:t>.</a:t>
            </a:r>
            <a:r>
              <a:rPr lang="en-US" i="1" dirty="0" smtClean="0"/>
              <a:t>100 (</a:t>
            </a:r>
            <a:r>
              <a:rPr lang="bs-Latn-BA" i="1" dirty="0" smtClean="0"/>
              <a:t>u lancu vrijednosti)</a:t>
            </a:r>
            <a:endParaRPr lang="en-US" i="1" dirty="0" smtClean="0"/>
          </a:p>
          <a:p>
            <a:pPr marL="914400" lvl="2" indent="-457200">
              <a:lnSpc>
                <a:spcPct val="125000"/>
              </a:lnSpc>
              <a:buFont typeface="Wingdings" pitchFamily="2" charset="2"/>
              <a:buChar char="Ø"/>
            </a:pPr>
            <a:r>
              <a:rPr lang="bs-Latn-BA" i="1" dirty="0" smtClean="0"/>
              <a:t>Pružiti </a:t>
            </a:r>
            <a:r>
              <a:rPr lang="bs-Latn-BA" i="1" dirty="0" smtClean="0"/>
              <a:t>potporu pri usklađivanju </a:t>
            </a:r>
            <a:r>
              <a:rPr lang="bs-Latn-BA" i="1" dirty="0" smtClean="0"/>
              <a:t>40 zakonskih propisa</a:t>
            </a:r>
            <a:endParaRPr lang="en-US" i="1" dirty="0" smtClean="0"/>
          </a:p>
          <a:p>
            <a:pPr marL="914400" lvl="2" indent="-457200">
              <a:lnSpc>
                <a:spcPct val="125000"/>
              </a:lnSpc>
              <a:buFont typeface="Wingdings" pitchFamily="2" charset="2"/>
              <a:buChar char="Ø"/>
            </a:pPr>
            <a:r>
              <a:rPr lang="bs-Latn-BA" i="1" dirty="0"/>
              <a:t>Pružiti pomoć </a:t>
            </a:r>
            <a:r>
              <a:rPr lang="bs-Latn-BA" i="1" dirty="0" smtClean="0"/>
              <a:t>osam javnih institucija u cilju njihove akreditacije, odn</a:t>
            </a:r>
            <a:r>
              <a:rPr lang="en-US" i="1" dirty="0" err="1" smtClean="0"/>
              <a:t>osno</a:t>
            </a:r>
            <a:r>
              <a:rPr lang="en-US" i="1" dirty="0" smtClean="0"/>
              <a:t> </a:t>
            </a:r>
            <a:r>
              <a:rPr lang="bs-Latn-BA" i="1" dirty="0" smtClean="0"/>
              <a:t>certificiranja</a:t>
            </a:r>
            <a:endParaRPr lang="en-US" i="1" dirty="0" smtClean="0"/>
          </a:p>
          <a:p>
            <a:pPr marL="914400" lvl="2" indent="-457200">
              <a:buFont typeface="Wingdings" pitchFamily="2" charset="2"/>
              <a:buChar char="Ø"/>
            </a:pPr>
            <a:r>
              <a:rPr lang="bs-Latn-BA" i="1" dirty="0"/>
              <a:t>Pružiti pomoć </a:t>
            </a:r>
            <a:r>
              <a:rPr lang="bs-Latn-BA" i="1" dirty="0" smtClean="0"/>
              <a:t>500 organizacija proizvođača i poljoprivrednika u cilju ispunjavanja standarda Europske unije, odnosno certificiranja najmanje jednog njihovih proizvoda</a:t>
            </a:r>
            <a:endParaRPr lang="en-US" i="1" dirty="0" smtClean="0"/>
          </a:p>
          <a:p>
            <a:pPr marL="0" eaLnBrk="1" hangingPunct="1">
              <a:buFont typeface="Arial" charset="0"/>
              <a:buNone/>
            </a:pPr>
            <a:endParaRPr lang="en-US" sz="1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843808" y="25193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/>
              <a:t>Projekt </a:t>
            </a:r>
            <a:r>
              <a:rPr lang="en-US" sz="3200" b="1" dirty="0" err="1"/>
              <a:t>FARMA</a:t>
            </a:r>
            <a:r>
              <a:rPr lang="en-US" sz="3200" b="1" dirty="0"/>
              <a:t> II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8640"/>
            <a:ext cx="2149852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465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for DAI - 2014-07-15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DAI - 2014-07-15</Template>
  <TotalTime>1605</TotalTime>
  <Words>663</Words>
  <Application>Microsoft Office PowerPoint</Application>
  <PresentationFormat>On-screen Show (4:3)</PresentationFormat>
  <Paragraphs>94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Presentation for DAI - 2014-07-15</vt:lpstr>
      <vt:lpstr>PowerPoint Presentation</vt:lpstr>
      <vt:lpstr>PowerPoint Presentation</vt:lpstr>
      <vt:lpstr>Cilj Projekta FARMA II:</vt:lpstr>
      <vt:lpstr>Vizija provedbe projekta FARMA II </vt:lpstr>
      <vt:lpstr>Odabrani sektori projekta FARMA II :</vt:lpstr>
      <vt:lpstr>Struktura Projekta FARMA II:</vt:lpstr>
      <vt:lpstr>Aktivnosti pružanja pomoći Projekta FARMA II:</vt:lpstr>
      <vt:lpstr>Zemljopisno područje djelovanja Projekta FARMA II:</vt:lpstr>
      <vt:lpstr>Pokazatelji učinka projekta FARMA II:</vt:lpstr>
      <vt:lpstr>Uredi i kontakti Projekta FARMA II: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DAI</dc:creator>
  <cp:lastModifiedBy>operater</cp:lastModifiedBy>
  <cp:revision>97</cp:revision>
  <cp:lastPrinted>2016-04-06T10:50:55Z</cp:lastPrinted>
  <dcterms:created xsi:type="dcterms:W3CDTF">2014-07-03T10:23:29Z</dcterms:created>
  <dcterms:modified xsi:type="dcterms:W3CDTF">2016-04-15T08:33:20Z</dcterms:modified>
</cp:coreProperties>
</file>